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1CE18-B850-4F30-9F78-D3431E7FB266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BD93B-E7E9-44B8-9122-803EDA53B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C9007-B1B5-442B-9A2E-FE6EB63077E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04ED6-8E67-48BF-A03E-406E136C39B8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F9C8D-53DD-4A1B-907B-17EACF6BDDB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BA890-61FA-4C18-97FF-689A0CF3FE8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D07E8-1821-4679-89CB-F11E8A05C03D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D73D-FF44-45AA-BC7B-2B6F50D3647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5E0C6-28CD-4662-A2C1-7DE870640770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DD131-A748-4BB2-8170-3334C8575296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F4F30-A5A8-4E1C-8BE9-CC8890396C0D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574F2-EF61-4B15-BD39-194AD49452AA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61218-DE55-4E15-BA9C-40F5A1611AD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46A49-7456-4FF2-BDD7-70196B800DBD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71DF5-A9C6-4ED8-82F0-3E690FD319D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968F1-1AB0-446E-A2EA-98D9E2D71D9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FADD9-0973-46A2-A3E7-0DCD23D7DE95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64864-846B-4038-A3B0-633080443B4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8E418-77E6-43A2-A9F6-06EE6DB3A2EC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A824C-CC3C-4111-B4E2-18A205C2E34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49FDEB-2CEE-4B19-9E03-B4F9310F6C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0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7AAF-3395-4144-B027-B2A4DE0CA0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4AC5D-9F31-4171-81F2-3DE84E1811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3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52BFB8-5C32-4744-A93C-DA07B47C45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9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C576F9-C1F1-413D-AE68-163D4E2AA8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6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07756F-6BAF-4FEB-BFB0-CBEC029E31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87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495B82-32E7-499A-940D-8C002C035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3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BA2B4-E61E-4B46-A370-54FA8752C3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7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2CA30-5BF9-4437-ACA6-B2067BFF46C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7D98A-6D25-4391-9FAA-79C50AFC10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E12D1-98CD-4AE4-81F8-69B88D15F0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7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9F1B4-2CCB-498D-95A7-88022666D7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6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3E1F9-80A1-47BE-853C-5C3BEF83D0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1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7A6A5-815F-40F8-A6E7-EDBF4E141C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74D96-6403-4384-B899-DF133AD875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5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9DDB30-7B2A-46C7-91CA-8353D7F6893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53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atavis_earth_at_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/>
              <a:t>The Human World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IMAGE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/>
          <a:stretch>
            <a:fillRect/>
          </a:stretch>
        </p:blipFill>
        <p:spPr bwMode="auto">
          <a:xfrm>
            <a:off x="4572000" y="3265488"/>
            <a:ext cx="4572000" cy="35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Image1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" b="4756"/>
          <a:stretch>
            <a:fillRect/>
          </a:stretch>
        </p:blipFill>
        <p:spPr bwMode="auto">
          <a:xfrm>
            <a:off x="4343400" y="0"/>
            <a:ext cx="4800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2" y="0"/>
            <a:ext cx="8229600" cy="868363"/>
          </a:xfrm>
        </p:spPr>
        <p:txBody>
          <a:bodyPr/>
          <a:lstStyle/>
          <a:p>
            <a:r>
              <a:rPr lang="en-US" dirty="0" smtClean="0"/>
              <a:t>Culture </a:t>
            </a:r>
            <a:r>
              <a:rPr lang="en-US" dirty="0"/>
              <a:t>Change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8200"/>
            <a:ext cx="4419600" cy="5715000"/>
          </a:xfrm>
        </p:spPr>
        <p:txBody>
          <a:bodyPr/>
          <a:lstStyle/>
          <a:p>
            <a:r>
              <a:rPr lang="en-US" sz="2800" u="sng"/>
              <a:t>Cultural Diffusion</a:t>
            </a:r>
            <a:r>
              <a:rPr lang="en-US" sz="2800"/>
              <a:t> – spreading new knowledge and skills from one culture to another</a:t>
            </a:r>
          </a:p>
          <a:p>
            <a:r>
              <a:rPr lang="en-US" sz="2800"/>
              <a:t>The Agricultural Revolution</a:t>
            </a:r>
          </a:p>
          <a:p>
            <a:pPr lvl="1"/>
            <a:r>
              <a:rPr lang="en-US" sz="2400" u="sng"/>
              <a:t>Nomads</a:t>
            </a:r>
            <a:r>
              <a:rPr lang="en-US" sz="2400"/>
              <a:t> – herders that moved locations</a:t>
            </a:r>
          </a:p>
          <a:p>
            <a:r>
              <a:rPr lang="en-US" sz="2800" u="sng"/>
              <a:t>Culture Hearths</a:t>
            </a:r>
            <a:r>
              <a:rPr lang="en-US" sz="2800"/>
              <a:t> – early centers of civilization whose ideas and practices spread to surrounding areas</a:t>
            </a:r>
            <a:endParaRPr lang="en-US" sz="2800" u="sng"/>
          </a:p>
          <a:p>
            <a:pPr lvl="1">
              <a:buFontTx/>
              <a:buNone/>
            </a:pPr>
            <a:endParaRPr lang="en-US" sz="2400" u="sng"/>
          </a:p>
        </p:txBody>
      </p:sp>
    </p:spTree>
    <p:extLst>
      <p:ext uri="{BB962C8B-B14F-4D97-AF65-F5344CB8AC3E}">
        <p14:creationId xmlns:p14="http://schemas.microsoft.com/office/powerpoint/2010/main" val="342738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new-york-stock-exchange-add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09600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1752600"/>
          </a:xfrm>
        </p:spPr>
        <p:txBody>
          <a:bodyPr/>
          <a:lstStyle/>
          <a:p>
            <a:r>
              <a:rPr lang="en-US" dirty="0"/>
              <a:t>Political &amp; Economic Systems</a:t>
            </a:r>
          </a:p>
        </p:txBody>
      </p:sp>
    </p:spTree>
    <p:extLst>
      <p:ext uri="{BB962C8B-B14F-4D97-AF65-F5344CB8AC3E}">
        <p14:creationId xmlns:p14="http://schemas.microsoft.com/office/powerpoint/2010/main" val="157274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A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60388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02Parliamen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19588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Levels of Government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Unitary System</a:t>
            </a:r>
          </a:p>
          <a:p>
            <a:pPr lvl="1"/>
            <a:r>
              <a:rPr lang="en-US" dirty="0"/>
              <a:t>Gives all key powers to the national or central government</a:t>
            </a:r>
          </a:p>
          <a:p>
            <a:pPr lvl="2"/>
            <a:r>
              <a:rPr lang="en-US" dirty="0"/>
              <a:t>United Kingdom &amp; France</a:t>
            </a:r>
          </a:p>
          <a:p>
            <a:r>
              <a:rPr lang="en-US" dirty="0"/>
              <a:t>Federal System</a:t>
            </a:r>
          </a:p>
          <a:p>
            <a:pPr lvl="1"/>
            <a:r>
              <a:rPr lang="en-US" dirty="0"/>
              <a:t>Divides the power between national &amp; state governments</a:t>
            </a:r>
          </a:p>
          <a:p>
            <a:pPr lvl="2"/>
            <a:r>
              <a:rPr lang="en-US" dirty="0"/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78000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white-hous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large_flag_of_chin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081463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Government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Autocracy</a:t>
            </a:r>
          </a:p>
          <a:p>
            <a:pPr lvl="1">
              <a:lnSpc>
                <a:spcPct val="90000"/>
              </a:lnSpc>
            </a:pPr>
            <a:r>
              <a:rPr lang="en-US"/>
              <a:t>Power belongs to a single individual</a:t>
            </a:r>
          </a:p>
          <a:p>
            <a:pPr lvl="2">
              <a:lnSpc>
                <a:spcPct val="90000"/>
              </a:lnSpc>
            </a:pPr>
            <a:r>
              <a:rPr lang="en-US"/>
              <a:t>Former Iraq</a:t>
            </a:r>
          </a:p>
          <a:p>
            <a:pPr>
              <a:lnSpc>
                <a:spcPct val="90000"/>
              </a:lnSpc>
            </a:pPr>
            <a:r>
              <a:rPr lang="en-US"/>
              <a:t>Oligarchy</a:t>
            </a:r>
          </a:p>
          <a:p>
            <a:pPr lvl="1">
              <a:lnSpc>
                <a:spcPct val="90000"/>
              </a:lnSpc>
            </a:pPr>
            <a:r>
              <a:rPr lang="en-US"/>
              <a:t>A small group holds power</a:t>
            </a:r>
          </a:p>
          <a:p>
            <a:pPr lvl="2">
              <a:lnSpc>
                <a:spcPct val="90000"/>
              </a:lnSpc>
            </a:pPr>
            <a:r>
              <a:rPr lang="en-US"/>
              <a:t>China</a:t>
            </a:r>
          </a:p>
          <a:p>
            <a:pPr>
              <a:lnSpc>
                <a:spcPct val="90000"/>
              </a:lnSpc>
            </a:pPr>
            <a:r>
              <a:rPr lang="en-US"/>
              <a:t>Democracy</a:t>
            </a:r>
          </a:p>
          <a:p>
            <a:pPr lvl="1">
              <a:lnSpc>
                <a:spcPct val="90000"/>
              </a:lnSpc>
            </a:pPr>
            <a:r>
              <a:rPr lang="en-US"/>
              <a:t>Leaders rule with the consent of its citizens</a:t>
            </a:r>
          </a:p>
          <a:p>
            <a:pPr lvl="2">
              <a:lnSpc>
                <a:spcPct val="90000"/>
              </a:lnSpc>
            </a:pPr>
            <a:r>
              <a:rPr lang="en-US"/>
              <a:t>United States</a:t>
            </a:r>
          </a:p>
        </p:txBody>
      </p:sp>
      <p:pic>
        <p:nvPicPr>
          <p:cNvPr id="29700" name="Picture 4" descr="titlephoto_saddam470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489" b="12666"/>
          <a:stretch>
            <a:fillRect/>
          </a:stretch>
        </p:blipFill>
        <p:spPr bwMode="auto">
          <a:xfrm>
            <a:off x="6524625" y="1143000"/>
            <a:ext cx="26193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4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Economic 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Traditional Economy </a:t>
            </a:r>
          </a:p>
          <a:p>
            <a:pPr lvl="1"/>
            <a:r>
              <a:rPr lang="en-US" sz="2400"/>
              <a:t>Habit &amp; customs determine the rules for economic activity</a:t>
            </a:r>
          </a:p>
          <a:p>
            <a:pPr lvl="2"/>
            <a:r>
              <a:rPr lang="en-US" sz="2000"/>
              <a:t>People are not free to have what they want, only what their elders say</a:t>
            </a:r>
          </a:p>
          <a:p>
            <a:r>
              <a:rPr lang="en-US" sz="2800"/>
              <a:t>Market Economy</a:t>
            </a:r>
          </a:p>
          <a:p>
            <a:pPr lvl="1"/>
            <a:r>
              <a:rPr lang="en-US" sz="2400"/>
              <a:t>Individuals &amp; private groups make decisions about what to produce</a:t>
            </a:r>
          </a:p>
          <a:p>
            <a:pPr lvl="2"/>
            <a:r>
              <a:rPr lang="en-US" sz="2000"/>
              <a:t>Based on </a:t>
            </a:r>
            <a:r>
              <a:rPr lang="en-US" sz="2000" u="sng"/>
              <a:t>free enterprise</a:t>
            </a:r>
            <a:r>
              <a:rPr lang="en-US" sz="2000"/>
              <a:t> – private individuals may own property or businesses</a:t>
            </a:r>
          </a:p>
          <a:p>
            <a:pPr lvl="2"/>
            <a:r>
              <a:rPr lang="en-US" sz="2000"/>
              <a:t>Also known as </a:t>
            </a:r>
            <a:r>
              <a:rPr lang="en-US" sz="2000" u="sng"/>
              <a:t>capitalism</a:t>
            </a:r>
            <a:endParaRPr lang="en-US" sz="2000"/>
          </a:p>
          <a:p>
            <a:pPr lvl="2"/>
            <a:r>
              <a:rPr lang="en-US" sz="2000"/>
              <a:t>No one has a true form of this – we have what is called a </a:t>
            </a:r>
            <a:r>
              <a:rPr lang="en-US" sz="2000" u="sng"/>
              <a:t>mixed economy</a:t>
            </a:r>
            <a:r>
              <a:rPr lang="en-US" sz="2000"/>
              <a:t> (government helps to regulate)</a:t>
            </a:r>
          </a:p>
        </p:txBody>
      </p:sp>
    </p:spTree>
    <p:extLst>
      <p:ext uri="{BB962C8B-B14F-4D97-AF65-F5344CB8AC3E}">
        <p14:creationId xmlns:p14="http://schemas.microsoft.com/office/powerpoint/2010/main" val="340125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Systems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Command Economy</a:t>
            </a:r>
          </a:p>
          <a:p>
            <a:pPr lvl="1"/>
            <a:r>
              <a:rPr lang="en-US"/>
              <a:t>Government owns or directs production &amp; distribution of goods</a:t>
            </a:r>
          </a:p>
          <a:p>
            <a:r>
              <a:rPr lang="en-US"/>
              <a:t>Socialism &amp; Communism</a:t>
            </a:r>
          </a:p>
          <a:p>
            <a:pPr lvl="1"/>
            <a:r>
              <a:rPr lang="en-US"/>
              <a:t>A command economy is called one of these two terms, depending on how much government is involved (communism is more strict)</a:t>
            </a:r>
          </a:p>
        </p:txBody>
      </p:sp>
    </p:spTree>
    <p:extLst>
      <p:ext uri="{BB962C8B-B14F-4D97-AF65-F5344CB8AC3E}">
        <p14:creationId xmlns:p14="http://schemas.microsoft.com/office/powerpoint/2010/main" val="427206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Shipping_and_Trade_rdax_4256x2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IV. Section IV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Resources, Trade,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439474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pois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Natural Resources</a:t>
            </a:r>
          </a:p>
          <a:p>
            <a:pPr lvl="1"/>
            <a:r>
              <a:rPr lang="en-US" sz="4000" b="1" dirty="0"/>
              <a:t>Two types – renewable &amp; nonrenewable</a:t>
            </a:r>
          </a:p>
          <a:p>
            <a:pPr lvl="1"/>
            <a:r>
              <a:rPr lang="en-US" sz="4000" b="1" dirty="0"/>
              <a:t>LEAVE ROOM IN YOUR NOTES TO MAKE A LIST OF TEN OF EACH!</a:t>
            </a:r>
          </a:p>
        </p:txBody>
      </p:sp>
    </p:spTree>
    <p:extLst>
      <p:ext uri="{BB962C8B-B14F-4D97-AF65-F5344CB8AC3E}">
        <p14:creationId xmlns:p14="http://schemas.microsoft.com/office/powerpoint/2010/main" val="179143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dirty="0" smtClean="0"/>
              <a:t>Economic </a:t>
            </a:r>
            <a:r>
              <a:rPr lang="en-US" dirty="0"/>
              <a:t>Development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572000" cy="5105400"/>
          </a:xfrm>
        </p:spPr>
        <p:txBody>
          <a:bodyPr/>
          <a:lstStyle/>
          <a:p>
            <a:r>
              <a:rPr lang="en-US" sz="2800"/>
              <a:t>Most natural resources are not evenly distributed</a:t>
            </a:r>
          </a:p>
          <a:p>
            <a:pPr lvl="1"/>
            <a:r>
              <a:rPr lang="en-US" sz="2400"/>
              <a:t>This uneven distribution effect the economy</a:t>
            </a:r>
          </a:p>
          <a:p>
            <a:r>
              <a:rPr lang="en-US" sz="2800"/>
              <a:t>Levels of development (2)</a:t>
            </a:r>
          </a:p>
          <a:p>
            <a:pPr lvl="1"/>
            <a:r>
              <a:rPr lang="en-US" sz="2400"/>
              <a:t>Developed countries – have much technology &amp; manufacturing – U.S.</a:t>
            </a:r>
          </a:p>
          <a:p>
            <a:pPr lvl="1"/>
            <a:r>
              <a:rPr lang="en-US" sz="2400"/>
              <a:t>Developing countries – working towards more technology and manufacturing (mainly some countries in Africa, Asia, and Latin America)</a:t>
            </a:r>
          </a:p>
        </p:txBody>
      </p:sp>
      <p:pic>
        <p:nvPicPr>
          <p:cNvPr id="35847" name="Picture 7" descr="development-Asi_PaniersIrri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038600"/>
            <a:ext cx="3221038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8" name="Picture 8" descr="387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219200"/>
            <a:ext cx="2768600" cy="289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0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pic_f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8388"/>
            <a:ext cx="8991600" cy="57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World Trade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Barriers to trade</a:t>
            </a:r>
          </a:p>
          <a:p>
            <a:pPr lvl="1"/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Taxes or tariffs</a:t>
            </a:r>
          </a:p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Free Trade</a:t>
            </a:r>
          </a:p>
          <a:p>
            <a:pPr lvl="1"/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Established to increase the import &amp; export of goods between some countries</a:t>
            </a:r>
          </a:p>
        </p:txBody>
      </p:sp>
    </p:spTree>
    <p:extLst>
      <p:ext uri="{BB962C8B-B14F-4D97-AF65-F5344CB8AC3E}">
        <p14:creationId xmlns:p14="http://schemas.microsoft.com/office/powerpoint/2010/main" val="205256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photo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sz="5000" b="1" dirty="0"/>
              <a:t>World Population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114800"/>
            <a:ext cx="7772400" cy="1736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air-pollution-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4019550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People &amp; Their Environment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Pollution – 3 Types</a:t>
            </a:r>
          </a:p>
          <a:p>
            <a:pPr lvl="1"/>
            <a:r>
              <a:rPr lang="en-US"/>
              <a:t>Water, Land, and Air</a:t>
            </a:r>
          </a:p>
          <a:p>
            <a:pPr lvl="1"/>
            <a:r>
              <a:rPr lang="en-US"/>
              <a:t>Make a chart in your notes w/the 3 types of pollution and under each list at least 3 examples</a:t>
            </a:r>
          </a:p>
        </p:txBody>
      </p:sp>
      <p:pic>
        <p:nvPicPr>
          <p:cNvPr id="37893" name="Picture 5" descr="water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429000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Pollution_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3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pgrmap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4048991"/>
            <a:ext cx="5562600" cy="278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Population </a:t>
            </a:r>
            <a:r>
              <a:rPr lang="en-US" dirty="0"/>
              <a:t>Growth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82296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About 6.2 billion people live on the earth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They inhabit about 30% of the land</a:t>
            </a:r>
          </a:p>
          <a:p>
            <a:pPr>
              <a:lnSpc>
                <a:spcPct val="80000"/>
              </a:lnSpc>
            </a:pPr>
            <a:r>
              <a:rPr lang="en-US" sz="2000"/>
              <a:t>Growth Rates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Population is growing rapidly because birthrates have not declined as fast as death rates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Both are measured out of 1,000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Why do you think death rates have gone down in many areas of the world?</a:t>
            </a:r>
          </a:p>
          <a:p>
            <a:pPr>
              <a:lnSpc>
                <a:spcPct val="80000"/>
              </a:lnSpc>
            </a:pPr>
            <a:r>
              <a:rPr lang="en-US" sz="2000"/>
              <a:t>Challenges of Population Growth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What are some of the challenges we will continue to face as the population continues to grow?</a:t>
            </a:r>
          </a:p>
          <a:p>
            <a:pPr>
              <a:lnSpc>
                <a:spcPct val="80000"/>
              </a:lnSpc>
            </a:pPr>
            <a:r>
              <a:rPr lang="en-US" sz="2000"/>
              <a:t>Negative Population Growth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Hungary &amp; Germany (for example)</a:t>
            </a:r>
          </a:p>
        </p:txBody>
      </p:sp>
    </p:spTree>
    <p:extLst>
      <p:ext uri="{BB962C8B-B14F-4D97-AF65-F5344CB8AC3E}">
        <p14:creationId xmlns:p14="http://schemas.microsoft.com/office/powerpoint/2010/main" val="136416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dirty="0" smtClean="0"/>
              <a:t>Population </a:t>
            </a:r>
            <a:r>
              <a:rPr lang="en-US" dirty="0"/>
              <a:t>Distribution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229600" cy="2590800"/>
          </a:xfrm>
        </p:spPr>
        <p:txBody>
          <a:bodyPr/>
          <a:lstStyle/>
          <a:p>
            <a:r>
              <a:rPr lang="en-US"/>
              <a:t>Population Density</a:t>
            </a:r>
          </a:p>
          <a:p>
            <a:pPr lvl="1"/>
            <a:r>
              <a:rPr lang="en-US"/>
              <a:t>The average number of people living in one square mile (or kilometer)</a:t>
            </a:r>
          </a:p>
          <a:p>
            <a:pPr lvl="2"/>
            <a:r>
              <a:rPr lang="en-US"/>
              <a:t>Canada – 8 people per square mile</a:t>
            </a:r>
          </a:p>
          <a:p>
            <a:pPr lvl="2"/>
            <a:r>
              <a:rPr lang="en-US"/>
              <a:t>Bangladesh – 2,639 people per square mile</a:t>
            </a:r>
            <a:endParaRPr lang="en-US" u="sng"/>
          </a:p>
        </p:txBody>
      </p:sp>
      <p:pic>
        <p:nvPicPr>
          <p:cNvPr id="13317" name="Picture 5" descr="population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r="690"/>
          <a:stretch>
            <a:fillRect/>
          </a:stretch>
        </p:blipFill>
        <p:spPr bwMode="auto">
          <a:xfrm>
            <a:off x="1905000" y="3109913"/>
            <a:ext cx="5867400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2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beverlyhillb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8991600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Distribution (Cont.)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Population Movement</a:t>
            </a:r>
          </a:p>
          <a:p>
            <a:pPr lvl="1"/>
            <a:r>
              <a:rPr lang="en-US" u="sng"/>
              <a:t>Migration</a:t>
            </a:r>
            <a:r>
              <a:rPr lang="en-US"/>
              <a:t> – movement of people from place to place</a:t>
            </a:r>
          </a:p>
          <a:p>
            <a:pPr lvl="1"/>
            <a:r>
              <a:rPr lang="en-US"/>
              <a:t>Many people are moving from rural areas to cities to look for opportunities (</a:t>
            </a:r>
            <a:r>
              <a:rPr lang="en-US" u="sng"/>
              <a:t>urbanization</a:t>
            </a:r>
            <a:r>
              <a:rPr lang="en-US"/>
              <a:t>)</a:t>
            </a:r>
            <a:endParaRPr lang="en-US" u="sng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762000"/>
            <a:ext cx="6400800" cy="762000"/>
          </a:xfrm>
        </p:spPr>
        <p:txBody>
          <a:bodyPr/>
          <a:lstStyle/>
          <a:p>
            <a:r>
              <a:rPr lang="en-US" sz="5000" b="1" dirty="0"/>
              <a:t>Global Cultures</a:t>
            </a:r>
          </a:p>
        </p:txBody>
      </p:sp>
      <p:pic>
        <p:nvPicPr>
          <p:cNvPr id="15366" name="Picture 6" descr="cover-Piete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2" r="-256"/>
          <a:stretch>
            <a:fillRect/>
          </a:stretch>
        </p:blipFill>
        <p:spPr bwMode="auto">
          <a:xfrm>
            <a:off x="228600" y="1981200"/>
            <a:ext cx="427513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9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Elements of Culture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Language</a:t>
            </a:r>
          </a:p>
          <a:p>
            <a:pPr lvl="1"/>
            <a:r>
              <a:rPr lang="en-US" sz="2400"/>
              <a:t>Variance within a language is called </a:t>
            </a:r>
            <a:r>
              <a:rPr lang="en-US" sz="2400" u="sng"/>
              <a:t>dialect</a:t>
            </a:r>
            <a:endParaRPr lang="en-US" sz="2400"/>
          </a:p>
          <a:p>
            <a:pPr lvl="1"/>
            <a:r>
              <a:rPr lang="en-US" sz="2400"/>
              <a:t>Languages are organized into </a:t>
            </a:r>
            <a:r>
              <a:rPr lang="en-US" sz="2400" u="sng"/>
              <a:t>language families</a:t>
            </a:r>
            <a:endParaRPr lang="en-US" sz="2400"/>
          </a:p>
          <a:p>
            <a:pPr lvl="2"/>
            <a:r>
              <a:rPr lang="en-US" sz="2000"/>
              <a:t>Example: Indo-European – English, Spanish, Russian, Hindi (spoken in India)</a:t>
            </a:r>
          </a:p>
        </p:txBody>
      </p:sp>
      <p:pic>
        <p:nvPicPr>
          <p:cNvPr id="17414" name="Picture 6" descr="language_family_tre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905000"/>
            <a:ext cx="4724400" cy="416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r>
              <a:rPr lang="en-US" sz="4000"/>
              <a:t>Elements of Culture (cont.)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324600" cy="3276600"/>
          </a:xfrm>
        </p:spPr>
        <p:txBody>
          <a:bodyPr/>
          <a:lstStyle/>
          <a:p>
            <a:r>
              <a:rPr lang="en-US"/>
              <a:t>Religion</a:t>
            </a:r>
          </a:p>
          <a:p>
            <a:pPr lvl="1"/>
            <a:r>
              <a:rPr lang="en-US"/>
              <a:t>Major World Religions Groups(5): Hinduism, Buddhism, Judaism, Christianity, &amp; Islam</a:t>
            </a:r>
          </a:p>
          <a:p>
            <a:pPr lvl="1"/>
            <a:r>
              <a:rPr lang="en-US"/>
              <a:t>Struggle over conflicting ideas causes war</a:t>
            </a:r>
          </a:p>
          <a:p>
            <a:endParaRPr lang="en-US"/>
          </a:p>
        </p:txBody>
      </p:sp>
      <p:pic>
        <p:nvPicPr>
          <p:cNvPr id="49156" name="Picture 4" descr="hindu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390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Juda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Christian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Budd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590800"/>
            <a:ext cx="2390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isl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2390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9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Famil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Elements of Culture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Groups</a:t>
            </a:r>
          </a:p>
          <a:p>
            <a:pPr lvl="1"/>
            <a:r>
              <a:rPr lang="en-US" dirty="0"/>
              <a:t>Family is the most important group</a:t>
            </a:r>
          </a:p>
          <a:p>
            <a:r>
              <a:rPr lang="en-US" dirty="0"/>
              <a:t>Government</a:t>
            </a:r>
          </a:p>
          <a:p>
            <a:pPr lvl="1"/>
            <a:r>
              <a:rPr lang="en-US" dirty="0"/>
              <a:t>Many different types of these!</a:t>
            </a:r>
          </a:p>
          <a:p>
            <a:r>
              <a:rPr lang="en-US" dirty="0"/>
              <a:t>Economic Activities</a:t>
            </a:r>
          </a:p>
          <a:p>
            <a:pPr lvl="1"/>
            <a:r>
              <a:rPr lang="en-US" dirty="0"/>
              <a:t>Making a living</a:t>
            </a:r>
          </a:p>
          <a:p>
            <a:r>
              <a:rPr lang="en-US" dirty="0"/>
              <a:t>Culture Regions</a:t>
            </a:r>
          </a:p>
          <a:p>
            <a:pPr lvl="1"/>
            <a:r>
              <a:rPr lang="en-US" dirty="0"/>
              <a:t>Share common culture traits</a:t>
            </a:r>
          </a:p>
        </p:txBody>
      </p:sp>
      <p:pic>
        <p:nvPicPr>
          <p:cNvPr id="20486" name="Picture 6" descr="simpsons_fam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373313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57440"/>
      </p:ext>
    </p:extLst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On-screen Show (4:3)</PresentationFormat>
  <Paragraphs>117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Teamwork</vt:lpstr>
      <vt:lpstr>PowerPoint Presentation</vt:lpstr>
      <vt:lpstr>PowerPoint Presentation</vt:lpstr>
      <vt:lpstr>Population Growth</vt:lpstr>
      <vt:lpstr>Population Distribution</vt:lpstr>
      <vt:lpstr>Population Distribution (Cont.)</vt:lpstr>
      <vt:lpstr>PowerPoint Presentation</vt:lpstr>
      <vt:lpstr> Elements of Culture</vt:lpstr>
      <vt:lpstr>Elements of Culture (cont.)</vt:lpstr>
      <vt:lpstr>Elements of Culture (cont.)</vt:lpstr>
      <vt:lpstr>Culture Change</vt:lpstr>
      <vt:lpstr>PowerPoint Presentation</vt:lpstr>
      <vt:lpstr>A. Levels of Government</vt:lpstr>
      <vt:lpstr>Types of Government</vt:lpstr>
      <vt:lpstr> Economic Systems</vt:lpstr>
      <vt:lpstr>Economic Systems (cont.)</vt:lpstr>
      <vt:lpstr>IV. Section IV</vt:lpstr>
      <vt:lpstr>Resources</vt:lpstr>
      <vt:lpstr>Economic Development</vt:lpstr>
      <vt:lpstr> World Trade</vt:lpstr>
      <vt:lpstr> People &amp; Their Environment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Bucholtz</dc:creator>
  <cp:lastModifiedBy>Bucholtz</cp:lastModifiedBy>
  <cp:revision>1</cp:revision>
  <dcterms:created xsi:type="dcterms:W3CDTF">2012-08-24T22:36:40Z</dcterms:created>
  <dcterms:modified xsi:type="dcterms:W3CDTF">2012-08-24T22:37:04Z</dcterms:modified>
</cp:coreProperties>
</file>